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Average" panose="02000503040000020003" pitchFamily="2" charset="77"/>
      <p:regular r:id="rId15"/>
    </p:embeddedFont>
    <p:embeddedFont>
      <p:font typeface="Lato" panose="020F0502020204030203" pitchFamily="34" charset="77"/>
      <p:regular r:id="rId16"/>
      <p:bold r:id="rId17"/>
      <p:italic r:id="rId18"/>
      <p:boldItalic r:id="rId19"/>
    </p:embeddedFont>
    <p:embeddedFont>
      <p:font typeface="Oswald" pitchFamily="2" charset="77"/>
      <p:regular r:id="rId20"/>
      <p:bold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7"/>
    <p:restoredTop sz="94723"/>
  </p:normalViewPr>
  <p:slideViewPr>
    <p:cSldViewPr snapToGrid="0">
      <p:cViewPr varScale="1">
        <p:scale>
          <a:sx n="191" d="100"/>
          <a:sy n="191" d="100"/>
        </p:scale>
        <p:origin x="22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12.jpg>
</file>

<file path=ppt/media/image13.jp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634bde13b9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634bde13b9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03382637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03382637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352c4d8b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352c4d8b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34bde13b9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34bde13b9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37ce34bf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37ce34bf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37ce34bfe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37ce34bfe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37ce34bfe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37ce34bfe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37ce34bf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37ce34bf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37ce34bfe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37ce34bfe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Extracted features of MobileNet and used them  as an input for the hair types classifier model.</a:t>
            </a:r>
            <a:r>
              <a:rPr lang="e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o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Fine tuned the pre-trained model and the fully connected regression layer on top to fit the business need.</a:t>
            </a:r>
            <a:r>
              <a:rPr lang="e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f M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obileNet and used them  as an input for the hair types classifier model.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Fine tuned the pre-trained model and the fully connected regression layer on top to fit the business need.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34bde13b9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34bde13b9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37ce34bfe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37ce34bfe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hyperlink" Target="mailto:fatima.loumaini@gmail.com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://www.linkedin.com/in/fatima-louma%C3%AFni85" TargetMode="External"/><Relationship Id="rId10" Type="http://schemas.openxmlformats.org/officeDocument/2006/relationships/image" Target="../media/image5.svg"/><Relationship Id="rId4" Type="http://schemas.openxmlformats.org/officeDocument/2006/relationships/hyperlink" Target="https://github.com/floumaini" TargetMode="Externa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mailto:fatima.loumaini@gmail.com" TargetMode="External"/><Relationship Id="rId7" Type="http://schemas.openxmlformats.org/officeDocument/2006/relationships/image" Target="../media/image3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hyperlink" Target="http://www.linkedin.com/in/fatima-louma%C3%AFni85" TargetMode="External"/><Relationship Id="rId4" Type="http://schemas.openxmlformats.org/officeDocument/2006/relationships/hyperlink" Target="https://github.com/floumaini" TargetMode="External"/><Relationship Id="rId9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buzzfeed.com/augustafalletta/important-tips-for-making-the-most-of-curly-hair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ecominghuman.ai/building-an-image-classifier-using-deep-learning-in-python-totally-from-a-beginners-perspective-be8dbaf22dd8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blog.mgechev.com/2018/10/20/transfer-learning-tensorflow-js-data-augmentation-mobile-net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urlbox.c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266700" y="1215900"/>
            <a:ext cx="7256400" cy="16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hair products should I use for my curls?</a:t>
            </a:r>
            <a:endParaRPr sz="320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492850" y="3193875"/>
            <a:ext cx="7923300" cy="11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By </a:t>
            </a:r>
            <a:r>
              <a:rPr lang="en" b="1" u="sng" dirty="0">
                <a:solidFill>
                  <a:schemeClr val="hlink"/>
                </a:solidFill>
                <a:hlinkClick r:id="rId3"/>
              </a:rPr>
              <a:t>Fatima Loumaini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dirty="0"/>
          </a:p>
        </p:txBody>
      </p:sp>
      <p:sp>
        <p:nvSpPr>
          <p:cNvPr id="62" name="Google Shape;62;p13"/>
          <p:cNvSpPr txBox="1"/>
          <p:nvPr/>
        </p:nvSpPr>
        <p:spPr>
          <a:xfrm>
            <a:off x="920113" y="3626019"/>
            <a:ext cx="796800" cy="2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floumaini</a:t>
            </a:r>
            <a:endParaRPr sz="11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901825" y="4184499"/>
            <a:ext cx="1447200" cy="2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Fatima Loumaini</a:t>
            </a:r>
            <a:endParaRPr sz="11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81400" y="723025"/>
            <a:ext cx="1662602" cy="201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BCF8795F-D466-0241-B690-E4F89D19C7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9193" y="3669536"/>
            <a:ext cx="266139" cy="266139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EB505A9-A2E9-0E42-BF6F-5DAEB11F468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9193" y="4221075"/>
            <a:ext cx="266139" cy="26613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>
            <a:spLocks noGrp="1"/>
          </p:cNvSpPr>
          <p:nvPr>
            <p:ph type="title"/>
          </p:nvPr>
        </p:nvSpPr>
        <p:spPr>
          <a:xfrm>
            <a:off x="572100" y="236175"/>
            <a:ext cx="85719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Curlbox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  <p:sp>
        <p:nvSpPr>
          <p:cNvPr id="137" name="Google Shape;137;p22"/>
          <p:cNvSpPr txBox="1">
            <a:spLocks noGrp="1"/>
          </p:cNvSpPr>
          <p:nvPr>
            <p:ph type="body" idx="1"/>
          </p:nvPr>
        </p:nvSpPr>
        <p:spPr>
          <a:xfrm>
            <a:off x="301750" y="800325"/>
            <a:ext cx="42702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A web-based monthly subscription service that offers natural curly hair care products.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Curlbox can benefit from the curl hair types classifier model:</a:t>
            </a:r>
            <a:endParaRPr>
              <a:solidFill>
                <a:srgbClr val="FFFFFF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Better products customization</a:t>
            </a:r>
            <a:endParaRPr sz="1600">
              <a:solidFill>
                <a:srgbClr val="FFFFFF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Higher customer satisfaction</a:t>
            </a:r>
            <a:endParaRPr sz="1600">
              <a:solidFill>
                <a:srgbClr val="FFFFFF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>
                <a:solidFill>
                  <a:srgbClr val="FFFFFF"/>
                </a:solidFill>
              </a:rPr>
              <a:t>Higher customer retention</a:t>
            </a:r>
            <a:endParaRPr sz="1600">
              <a:solidFill>
                <a:srgbClr val="FFFFFF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200" y="891200"/>
            <a:ext cx="4403471" cy="302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title"/>
          </p:nvPr>
        </p:nvSpPr>
        <p:spPr>
          <a:xfrm>
            <a:off x="555925" y="276775"/>
            <a:ext cx="90543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Can the same methodology serve other industries?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  <p:sp>
        <p:nvSpPr>
          <p:cNvPr id="144" name="Google Shape;144;p23"/>
          <p:cNvSpPr txBox="1">
            <a:spLocks noGrp="1"/>
          </p:cNvSpPr>
          <p:nvPr>
            <p:ph type="body" idx="1"/>
          </p:nvPr>
        </p:nvSpPr>
        <p:spPr>
          <a:xfrm>
            <a:off x="317975" y="792200"/>
            <a:ext cx="8122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Deep learning models are by default data hungry. A bigger dataset will lead to better results.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The methodology on this project is used on other image recognition tasks in the industry. Just to name few examples:</a:t>
            </a:r>
            <a:endParaRPr>
              <a:solidFill>
                <a:srgbClr val="FFFFFF"/>
              </a:solidFill>
            </a:endParaRPr>
          </a:p>
          <a:p>
            <a:pPr marL="914400" lvl="1" indent="-3302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 b="1">
                <a:solidFill>
                  <a:srgbClr val="FFFFFF"/>
                </a:solidFill>
              </a:rPr>
              <a:t>Healthcare:</a:t>
            </a:r>
            <a:r>
              <a:rPr lang="en" sz="1600">
                <a:solidFill>
                  <a:srgbClr val="FFFFFF"/>
                </a:solidFill>
              </a:rPr>
              <a:t> For blind and visually impaired people, Patient Radiology Data.</a:t>
            </a:r>
            <a:endParaRPr sz="1600">
              <a:solidFill>
                <a:srgbClr val="FFFFFF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 b="1">
                <a:solidFill>
                  <a:srgbClr val="FFFFFF"/>
                </a:solidFill>
              </a:rPr>
              <a:t>Security Industry: </a:t>
            </a:r>
            <a:r>
              <a:rPr lang="en" sz="1600">
                <a:solidFill>
                  <a:srgbClr val="FFFFFF"/>
                </a:solidFill>
              </a:rPr>
              <a:t>Protecting private property from intruders.</a:t>
            </a:r>
            <a:endParaRPr sz="1600">
              <a:solidFill>
                <a:srgbClr val="FFFFFF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</a:pPr>
            <a:r>
              <a:rPr lang="en" sz="1600" b="1">
                <a:solidFill>
                  <a:srgbClr val="FFFFFF"/>
                </a:solidFill>
              </a:rPr>
              <a:t>Retail:</a:t>
            </a:r>
            <a:r>
              <a:rPr lang="en" sz="1600">
                <a:solidFill>
                  <a:srgbClr val="FFFFFF"/>
                </a:solidFill>
              </a:rPr>
              <a:t> Catching physical information from the shelves and convert it to reliable and actionable data. </a:t>
            </a:r>
            <a:endParaRPr sz="1600">
              <a:solidFill>
                <a:srgbClr val="FFFFF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/>
        </p:nvSpPr>
        <p:spPr>
          <a:xfrm>
            <a:off x="797400" y="1451000"/>
            <a:ext cx="6447300" cy="12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Thank you</a:t>
            </a:r>
            <a:endParaRPr sz="3600"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Fatima Loumaini</a:t>
            </a:r>
            <a:endParaRPr sz="3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4"/>
          <p:cNvSpPr txBox="1"/>
          <p:nvPr/>
        </p:nvSpPr>
        <p:spPr>
          <a:xfrm>
            <a:off x="1206625" y="3183431"/>
            <a:ext cx="796800" cy="2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floumaini</a:t>
            </a:r>
            <a:endParaRPr sz="11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4"/>
          <p:cNvSpPr txBox="1"/>
          <p:nvPr/>
        </p:nvSpPr>
        <p:spPr>
          <a:xfrm>
            <a:off x="1206625" y="3743853"/>
            <a:ext cx="1729500" cy="2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Fatima Loumaini</a:t>
            </a:r>
            <a:endParaRPr sz="11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CC8166D-74F9-FC48-9148-DB6BF76A45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0486" y="3223475"/>
            <a:ext cx="266139" cy="26613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663F2C9E-4E7C-EF41-9AB3-ECA38618E8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0486" y="3775014"/>
            <a:ext cx="266139" cy="26613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572100" y="224950"/>
            <a:ext cx="85719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60 % of the world population has curls, coils or waves</a:t>
            </a:r>
            <a:endParaRPr sz="220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261150" y="864625"/>
            <a:ext cx="8122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Curls are like snowflakes in the winter, they are different and so are the products to use for each type.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Hair types are broken up to 4 main groups and each group is divided in 3 subcategories:</a:t>
            </a:r>
            <a:endParaRPr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 b="1">
                <a:solidFill>
                  <a:srgbClr val="FFFFFF"/>
                </a:solidFill>
              </a:rPr>
              <a:t>Type 1: </a:t>
            </a:r>
            <a:r>
              <a:rPr lang="en" sz="1800">
                <a:solidFill>
                  <a:srgbClr val="FFFFFF"/>
                </a:solidFill>
              </a:rPr>
              <a:t>Straight ( 1a, 1b, 1c)</a:t>
            </a:r>
            <a:endParaRPr sz="1800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 b="1">
                <a:solidFill>
                  <a:srgbClr val="FFFFFF"/>
                </a:solidFill>
              </a:rPr>
              <a:t>Type 2: </a:t>
            </a:r>
            <a:r>
              <a:rPr lang="en" sz="1800">
                <a:solidFill>
                  <a:srgbClr val="FFFFFF"/>
                </a:solidFill>
              </a:rPr>
              <a:t>Wavy( 2a, 2b, 2c)</a:t>
            </a:r>
            <a:endParaRPr sz="1800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 b="1">
                <a:solidFill>
                  <a:srgbClr val="FFFFFF"/>
                </a:solidFill>
              </a:rPr>
              <a:t>Type 3: </a:t>
            </a:r>
            <a:r>
              <a:rPr lang="en" sz="1800">
                <a:solidFill>
                  <a:srgbClr val="FFFFFF"/>
                </a:solidFill>
              </a:rPr>
              <a:t>Curly( 3a, 3b, 3c)</a:t>
            </a:r>
            <a:endParaRPr sz="1800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 b="1">
                <a:solidFill>
                  <a:srgbClr val="FFFFFF"/>
                </a:solidFill>
              </a:rPr>
              <a:t>Type 4:</a:t>
            </a:r>
            <a:r>
              <a:rPr lang="en" sz="1800">
                <a:solidFill>
                  <a:srgbClr val="FFFFFF"/>
                </a:solidFill>
              </a:rPr>
              <a:t> Coily( 4a, 4b, 4c)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572100" y="224950"/>
            <a:ext cx="85719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Knowing the curl hair type is just the beginning of the journey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261150" y="864625"/>
            <a:ext cx="8122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4 years ago a hairdresser in Seattle changed my hair routine forever by telling me my curl hair type.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Following this discovery, finding the right products to use was much easier.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In general, finding the best hair routine takes several trials.</a:t>
            </a:r>
            <a:endParaRPr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572100" y="224950"/>
            <a:ext cx="85719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Project at a glance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261150" y="864625"/>
            <a:ext cx="8122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This project aim to train a model that recognizes the hair types subcategories of type 2, 3 and 4 using labeled example images for 9 classes.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Help customers find the right products to use for their curl hair type.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5" name="Google Shape;85;p16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09636"/>
            <a:ext cx="3015893" cy="1571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6951" y="2709635"/>
            <a:ext cx="3046251" cy="1571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8107" y="2709635"/>
            <a:ext cx="3015893" cy="157194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3759936" y="4673738"/>
            <a:ext cx="3735600" cy="1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Source: </a:t>
            </a:r>
            <a:r>
              <a:rPr lang="en" sz="1000" u="sng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  <a:hlinkClick r:id="rId6"/>
              </a:rPr>
              <a:t>Buzzfeed</a:t>
            </a:r>
            <a:endParaRPr sz="1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572100" y="224950"/>
            <a:ext cx="85719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Dataset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261150" y="864625"/>
            <a:ext cx="8122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Data scraped from Google images and other targeted website for curly hair products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Manually classified 1000+ training data images into 9 classes ( 2a through 4c).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5" name="Google Shape;95;p17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3120" y="2107556"/>
            <a:ext cx="6377760" cy="294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572100" y="224950"/>
            <a:ext cx="85719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Methodology: Convolutional Neural Networks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572100" y="864625"/>
            <a:ext cx="78120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FFFFFF"/>
                </a:solidFill>
              </a:rPr>
              <a:t>Used Convolutional Neural Network that takes the image’s raw pixel data as an input, learns how to extract these features, and ultimately infer what object they constitute. For example: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7270888" y="4574067"/>
            <a:ext cx="5489700" cy="344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Source: </a:t>
            </a:r>
            <a:r>
              <a:rPr lang="en" sz="1000" u="sng" dirty="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  <a:hlinkClick r:id="rId3"/>
              </a:rPr>
              <a:t>becominghuman.ai</a:t>
            </a:r>
            <a:endParaRPr sz="1000" dirty="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67584E-6A41-BC46-9369-A99C44B521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7523" y="2112264"/>
            <a:ext cx="4988953" cy="28062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572100" y="224950"/>
            <a:ext cx="85719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Leveraging pre-trained models: Transfer Learning</a:t>
            </a:r>
            <a:endParaRPr sz="2200"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261150" y="864625"/>
            <a:ext cx="8122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Training a CNN to perform an image classification task typically require an extremely large amount of training data (1M +).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Used MobileNet a light weight deep network best suited for embedded vision applications.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0" name="Google Shape;110;p19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9743" y="2318370"/>
            <a:ext cx="4664513" cy="260018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 txBox="1"/>
          <p:nvPr/>
        </p:nvSpPr>
        <p:spPr>
          <a:xfrm>
            <a:off x="7790638" y="4764350"/>
            <a:ext cx="4563900" cy="1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Source: </a:t>
            </a:r>
            <a:r>
              <a:rPr lang="en" sz="1000" u="sng" dirty="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  <a:hlinkClick r:id="rId4"/>
              </a:rPr>
              <a:t>mgechev</a:t>
            </a:r>
            <a:endParaRPr sz="1000" dirty="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572100" y="236175"/>
            <a:ext cx="85719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Results</a:t>
            </a:r>
            <a:endParaRPr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</p:txBody>
      </p:sp>
      <p:sp>
        <p:nvSpPr>
          <p:cNvPr id="117" name="Google Shape;117;p20"/>
          <p:cNvSpPr txBox="1">
            <a:spLocks noGrp="1"/>
          </p:cNvSpPr>
          <p:nvPr>
            <p:ph type="body" idx="1"/>
          </p:nvPr>
        </p:nvSpPr>
        <p:spPr>
          <a:xfrm>
            <a:off x="318000" y="792200"/>
            <a:ext cx="8508000" cy="3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dirty="0">
                <a:solidFill>
                  <a:srgbClr val="FFFFFF"/>
                </a:solidFill>
              </a:rPr>
              <a:t>Mean absolute error used as a metric  to evaluate the model instead of accuracy:</a:t>
            </a:r>
            <a:endParaRPr dirty="0">
              <a:solidFill>
                <a:srgbClr val="FFFFFF"/>
              </a:solidFill>
            </a:endParaRPr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 dirty="0">
                <a:solidFill>
                  <a:srgbClr val="FFFFFF"/>
                </a:solidFill>
              </a:rPr>
              <a:t>MAE of </a:t>
            </a:r>
            <a:r>
              <a:rPr lang="en" sz="1800" b="1" dirty="0">
                <a:solidFill>
                  <a:srgbClr val="FFFFFF"/>
                </a:solidFill>
              </a:rPr>
              <a:t>1.1</a:t>
            </a:r>
            <a:r>
              <a:rPr lang="en" sz="1800" dirty="0">
                <a:solidFill>
                  <a:srgbClr val="FFFFFF"/>
                </a:solidFill>
              </a:rPr>
              <a:t> ( error of ±1 class of the true hair type)</a:t>
            </a:r>
            <a:endParaRPr sz="1800" dirty="0">
              <a:solidFill>
                <a:srgbClr val="FFFFFF"/>
              </a:solidFill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dirty="0">
                <a:solidFill>
                  <a:srgbClr val="FFFFFF"/>
                </a:solidFill>
              </a:rPr>
              <a:t>It is very common to have </a:t>
            </a:r>
            <a:r>
              <a:rPr lang="en" dirty="0" err="1">
                <a:solidFill>
                  <a:srgbClr val="FFFFFF"/>
                </a:solidFill>
              </a:rPr>
              <a:t>variante</a:t>
            </a:r>
            <a:r>
              <a:rPr lang="en" dirty="0">
                <a:solidFill>
                  <a:srgbClr val="FFFFFF"/>
                </a:solidFill>
              </a:rPr>
              <a:t> type of curls in the same head/image. </a:t>
            </a:r>
            <a:endParaRPr dirty="0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pic>
        <p:nvPicPr>
          <p:cNvPr id="118" name="Google Shape;118;p20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674" y="1814142"/>
            <a:ext cx="1462899" cy="1945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0"/>
          <p:cNvPicPr preferRelativeResize="0"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1999" y="1814142"/>
            <a:ext cx="1462899" cy="1945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1399" y="2070187"/>
            <a:ext cx="2031725" cy="1488898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/>
        </p:nvSpPr>
        <p:spPr>
          <a:xfrm>
            <a:off x="840225" y="3759800"/>
            <a:ext cx="1478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True Class: 4A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2351925" y="3758750"/>
            <a:ext cx="1478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Predicted Class: 4A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4612600" y="3758750"/>
            <a:ext cx="19587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True Class: 4A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6617300" y="3784100"/>
            <a:ext cx="1762200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Predicted Class : 3C</a:t>
            </a:r>
            <a:endParaRPr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5" name="Google Shape;125;p20"/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7599" y="2070187"/>
            <a:ext cx="2031725" cy="1488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title"/>
          </p:nvPr>
        </p:nvSpPr>
        <p:spPr>
          <a:xfrm>
            <a:off x="572100" y="224950"/>
            <a:ext cx="85719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What’s next?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  <p:sp>
        <p:nvSpPr>
          <p:cNvPr id="131" name="Google Shape;131;p21"/>
          <p:cNvSpPr txBox="1">
            <a:spLocks noGrp="1"/>
          </p:cNvSpPr>
          <p:nvPr>
            <p:ph type="body" idx="1"/>
          </p:nvPr>
        </p:nvSpPr>
        <p:spPr>
          <a:xfrm>
            <a:off x="261150" y="864625"/>
            <a:ext cx="8122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We can know identify the curl hair type based on an image.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Is there a company that specializes in curly hair products and helps customers  find the right products to use?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Char char="●"/>
            </a:pPr>
            <a:r>
              <a:rPr lang="en" u="sng">
                <a:solidFill>
                  <a:srgbClr val="FFFFFF"/>
                </a:solidFill>
                <a:hlinkClick r:id="rId3"/>
              </a:rPr>
              <a:t>Curlbox</a:t>
            </a:r>
            <a:r>
              <a:rPr lang="en">
                <a:solidFill>
                  <a:srgbClr val="FFFFFF"/>
                </a:solidFill>
              </a:rPr>
              <a:t> to the rescue.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642</Words>
  <Application>Microsoft Macintosh PowerPoint</Application>
  <PresentationFormat>On-screen Show (16:9)</PresentationFormat>
  <Paragraphs>77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Roboto</vt:lpstr>
      <vt:lpstr>Lato</vt:lpstr>
      <vt:lpstr>Oswald</vt:lpstr>
      <vt:lpstr>Arial</vt:lpstr>
      <vt:lpstr>Average</vt:lpstr>
      <vt:lpstr>Slate</vt:lpstr>
      <vt:lpstr>What hair products should I use for my curls?</vt:lpstr>
      <vt:lpstr>60 % of the world population has curls, coils or waves</vt:lpstr>
      <vt:lpstr>Knowing the curl hair type is just the beginning of the journey   </vt:lpstr>
      <vt:lpstr>Project at a glance   </vt:lpstr>
      <vt:lpstr>Dataset </vt:lpstr>
      <vt:lpstr>Methodology: Convolutional Neural Networks </vt:lpstr>
      <vt:lpstr>Leveraging pre-trained models: Transfer Learning</vt:lpstr>
      <vt:lpstr>Results </vt:lpstr>
      <vt:lpstr>What’s next?  </vt:lpstr>
      <vt:lpstr>Curlbox </vt:lpstr>
      <vt:lpstr>Can the same methodology serve other industries?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hair products should I use for my curls?</dc:title>
  <cp:lastModifiedBy>Sophie Searcy</cp:lastModifiedBy>
  <cp:revision>3</cp:revision>
  <dcterms:modified xsi:type="dcterms:W3CDTF">2019-09-19T21:33:43Z</dcterms:modified>
</cp:coreProperties>
</file>